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Estilo oscuro 1 - Énfasis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media/model3d7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331888-0A65-4AB7-B493-B9E6249B5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4C71C1-A99E-4C17-8FF2-CBF3EB90DD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2CBB2B-1B9F-44A5-9F4C-004A2853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010620-33A3-4A87-84F5-F2936EB89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C932BC-5888-48B6-AD48-CDD1194A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620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0A40DA-AD81-4242-B656-A0160B79E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1AFFD97-B383-4553-9332-9FA7ECFE51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F0ABE0-8CA4-4FB5-A0E1-856A9EA4B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CA85A3-12D4-4947-9819-C6F88E70A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902F79-8FCE-4DEC-8D44-12A579D70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4542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7F22748-DA40-4E8B-AB15-4BAA48C8A0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5C6CD8E-C557-4313-AA90-155F6C881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D13101-D0DE-40A2-9B6F-F4875D502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C0941F-55A1-4182-AECD-59B605452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90B400-8AD1-4B7B-8D6D-91ABFB23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4164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080B61-6359-43AE-B95F-A8CD82307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737567-A84E-4BBB-AA7B-E95D5B03F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26E734-5B5A-4A38-8A9B-C550F78A1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5602EF-8E34-4219-B32D-BC56ECC6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D88505-C4A9-40A0-B0BC-5D4BB0678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59343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6A195B-3303-4F1E-B736-8B062A963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8B59D85-34D7-40FF-94B4-A99707B61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852E7C-D1DF-447F-933A-94188F5EB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3BA526-2952-414E-A70F-4D6AAF821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9FF971-DC3D-4082-BAA3-13D4A4210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8648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936057-C3CF-4378-AF86-AA42FDB8C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045258-1189-486B-B018-C6F840706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7748AFE-38A7-4DE3-AAE4-875152061F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D4CCA0-87D0-413B-B702-419399750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398632E-CC58-4E54-8550-B31EE920B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CD5D1F-618C-4D57-8DFC-1AC65ECE3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67445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461EB1-AC30-4887-9793-B365DA39B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898DE8E-026A-4577-851E-3727732D5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CBBA343-7EDB-40A9-B5BC-D49FA6DB35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C0ACCB2-BCDD-4055-AA31-00AE06FA6B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5370381-886B-41DD-8BEC-0460FCC5AF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B9D6CBA-815D-4BDF-BB58-3DEAB5748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ADCC994-3D00-49DF-BE40-4F5387D59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BB9CDB0-0D71-4917-B7F2-7B8FA4BE3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11989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440A73-7BEE-4830-A893-25DECF6BD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CB08B86-778B-404E-A0F3-E54622D5E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05B22F9-ADC3-4E8D-BCE7-748432C34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2613A1E-A624-4D46-87BE-A08EDF1B6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6608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4A7D546-8360-429C-8C56-EE0C53BBB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AEB3E80-4F88-430A-AFD1-DE6405B9A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E2D8192-27B3-489D-9045-507734D39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98460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DB807-48AD-4A2F-B9A4-1866470A8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21DD3A-9126-4C36-A3EF-1A7A1CE9C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4C649FF-64B6-4D0E-9629-CA64A35B9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067836-A495-4E00-A429-E04AC4055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0505AB0-9A76-41D9-9E71-8F0B84D82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32901D3-F857-4EAE-B017-30FDCE09E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06074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C6895-22CB-4CF7-AE92-801B8FA3B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FBD58DB-C2DA-4046-BC55-A892EA7D5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14170A1-A3AD-4809-949F-3502A452DA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9F2F3E-01E4-4599-8740-FB71BD506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74751EE-C95A-40F0-95AA-BF8E30D5F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F3CE911-6B52-4E1F-92FC-7789564AC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70554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ED4798D-88C2-49FF-BA22-6ED95CBB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858D28-1088-4B91-AEB1-292A0AF8D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AAA2FE-5EBE-467C-A9F0-1E53145D3F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26489-FD18-4E1D-A14A-96C7E4EFC48D}" type="datetimeFigureOut">
              <a:rPr lang="es-CO" smtClean="0"/>
              <a:t>11/08/2021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FA8D7D-EE1E-4E4B-8FC4-66A299152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1F7BBD-26D3-486E-9674-B5B1DB1892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756A5-FAD6-4713-93D3-1FD502C8A69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6383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7.glb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17/06/relationships/model3d" Target="../media/model3d3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7/06/relationships/model3d" Target="../media/model3d6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7">
            <a:extLst>
              <a:ext uri="{FF2B5EF4-FFF2-40B4-BE49-F238E27FC236}">
                <a16:creationId xmlns:a16="http://schemas.microsoft.com/office/drawing/2014/main" id="{EE39DFCF-9247-4DE5-BB93-074BFAF07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9">
            <a:extLst>
              <a:ext uri="{FF2B5EF4-FFF2-40B4-BE49-F238E27FC236}">
                <a16:creationId xmlns:a16="http://schemas.microsoft.com/office/drawing/2014/main" id="{442B652E-D499-4CDA-8F7A-60469EDBC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632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4864676 w 4864676"/>
              <a:gd name="connsiteY1" fmla="*/ 0 h 4864676"/>
              <a:gd name="connsiteX2" fmla="*/ 4864676 w 4864676"/>
              <a:gd name="connsiteY2" fmla="*/ 4864676 h 4864676"/>
              <a:gd name="connsiteX3" fmla="*/ 1281101 w 4864676"/>
              <a:gd name="connsiteY3" fmla="*/ 4864676 h 4864676"/>
              <a:gd name="connsiteX4" fmla="*/ 0 w 4864676"/>
              <a:gd name="connsiteY4" fmla="*/ 3583575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4864676" y="0"/>
                </a:lnTo>
                <a:lnTo>
                  <a:pt x="4864676" y="4864676"/>
                </a:lnTo>
                <a:lnTo>
                  <a:pt x="1281101" y="4864676"/>
                </a:lnTo>
                <a:lnTo>
                  <a:pt x="0" y="358357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11">
            <a:extLst>
              <a:ext uri="{FF2B5EF4-FFF2-40B4-BE49-F238E27FC236}">
                <a16:creationId xmlns:a16="http://schemas.microsoft.com/office/drawing/2014/main" id="{484A22B8-F5B6-47C2-B88E-DADAF3791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225693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3583574 w 4864676"/>
              <a:gd name="connsiteY1" fmla="*/ 0 h 4864676"/>
              <a:gd name="connsiteX2" fmla="*/ 4864676 w 4864676"/>
              <a:gd name="connsiteY2" fmla="*/ 1281103 h 4864676"/>
              <a:gd name="connsiteX3" fmla="*/ 4864676 w 4864676"/>
              <a:gd name="connsiteY3" fmla="*/ 4864676 h 4864676"/>
              <a:gd name="connsiteX4" fmla="*/ 0 w 4864676"/>
              <a:gd name="connsiteY4" fmla="*/ 4864676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3583574" y="0"/>
                </a:lnTo>
                <a:lnTo>
                  <a:pt x="4864676" y="1281103"/>
                </a:lnTo>
                <a:lnTo>
                  <a:pt x="4864676" y="4864676"/>
                </a:lnTo>
                <a:lnTo>
                  <a:pt x="0" y="4864676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Isosceles Triangle 13">
            <a:extLst>
              <a:ext uri="{FF2B5EF4-FFF2-40B4-BE49-F238E27FC236}">
                <a16:creationId xmlns:a16="http://schemas.microsoft.com/office/drawing/2014/main" id="{A987C18C-164D-4263-B486-4647A98E8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9020" y="1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15">
            <a:extLst>
              <a:ext uri="{FF2B5EF4-FFF2-40B4-BE49-F238E27FC236}">
                <a16:creationId xmlns:a16="http://schemas.microsoft.com/office/drawing/2014/main" id="{E7E98B39-04C6-408B-92FD-76862874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9286" y="3571620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981C8C27-2457-421F-BDC4-7B4EA3C7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ectangle 19">
            <a:extLst>
              <a:ext uri="{FF2B5EF4-FFF2-40B4-BE49-F238E27FC236}">
                <a16:creationId xmlns:a16="http://schemas.microsoft.com/office/drawing/2014/main" id="{CEA13C66-82C1-44AF-972B-8F5CCA41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71208" y="5287803"/>
            <a:ext cx="955808" cy="9558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Freeform: Shape 21">
            <a:extLst>
              <a:ext uri="{FF2B5EF4-FFF2-40B4-BE49-F238E27FC236}">
                <a16:creationId xmlns:a16="http://schemas.microsoft.com/office/drawing/2014/main" id="{9DB36437-FE59-457E-91A7-396BBD3C9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5BD76C-28A3-4E1D-8FC7-41AB8EB075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s-MX" sz="3600">
                <a:solidFill>
                  <a:srgbClr val="080808"/>
                </a:solidFill>
              </a:rPr>
              <a:t>Propuesta de Proyecto</a:t>
            </a:r>
            <a:endParaRPr lang="es-CO" sz="3600">
              <a:solidFill>
                <a:srgbClr val="080808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3362C12-4E9F-49CB-8FB9-A668C5A80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s-MX" sz="1900">
                <a:solidFill>
                  <a:srgbClr val="080808"/>
                </a:solidFill>
              </a:rPr>
              <a:t>David Prado</a:t>
            </a:r>
          </a:p>
          <a:p>
            <a:r>
              <a:rPr lang="es-MX" sz="1900">
                <a:solidFill>
                  <a:srgbClr val="080808"/>
                </a:solidFill>
              </a:rPr>
              <a:t>Maick Mosquera</a:t>
            </a:r>
          </a:p>
          <a:p>
            <a:r>
              <a:rPr lang="es-CO" sz="1900">
                <a:solidFill>
                  <a:srgbClr val="080808"/>
                </a:solidFill>
              </a:rPr>
              <a:t>Sergio Silva</a:t>
            </a:r>
          </a:p>
          <a:p>
            <a:endParaRPr lang="es-CO" sz="1900">
              <a:solidFill>
                <a:srgbClr val="080808"/>
              </a:solidFill>
            </a:endParaRPr>
          </a:p>
        </p:txBody>
      </p:sp>
      <p:sp>
        <p:nvSpPr>
          <p:cNvPr id="38" name="Rectangle 23">
            <a:extLst>
              <a:ext uri="{FF2B5EF4-FFF2-40B4-BE49-F238E27FC236}">
                <a16:creationId xmlns:a16="http://schemas.microsoft.com/office/drawing/2014/main" id="{844D3693-2EFE-4667-89D5-47E2D5920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42846" y="410171"/>
            <a:ext cx="1321281" cy="1321281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25">
            <a:extLst>
              <a:ext uri="{FF2B5EF4-FFF2-40B4-BE49-F238E27FC236}">
                <a16:creationId xmlns:a16="http://schemas.microsoft.com/office/drawing/2014/main" id="{C21FD796-9CD0-404D-8DF5-5274C0BCC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30319" y="1508609"/>
            <a:ext cx="700047" cy="70004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288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Rectangle 70">
            <a:extLst>
              <a:ext uri="{FF2B5EF4-FFF2-40B4-BE49-F238E27FC236}">
                <a16:creationId xmlns:a16="http://schemas.microsoft.com/office/drawing/2014/main" id="{B9E248E0-55F8-4E45-A07F-B49E0EEA9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Arc 72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92014">
            <a:off x="3109564" y="70484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TurtleBot 3 Burger | ROS COMPONENTS">
            <a:extLst>
              <a:ext uri="{FF2B5EF4-FFF2-40B4-BE49-F238E27FC236}">
                <a16:creationId xmlns:a16="http://schemas.microsoft.com/office/drawing/2014/main" id="{73E3447A-4E21-4AC5-97D7-1C5C6CA9FC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19" r="-2" b="27394"/>
          <a:stretch/>
        </p:blipFill>
        <p:spPr bwMode="auto">
          <a:xfrm>
            <a:off x="4252394" y="2577601"/>
            <a:ext cx="7462838" cy="4280399"/>
          </a:xfrm>
          <a:custGeom>
            <a:avLst/>
            <a:gdLst/>
            <a:ahLst/>
            <a:cxnLst/>
            <a:rect l="l" t="t" r="r" b="b"/>
            <a:pathLst>
              <a:path w="7462838" h="4280399">
                <a:moveTo>
                  <a:pt x="3731419" y="0"/>
                </a:moveTo>
                <a:cubicBezTo>
                  <a:pt x="5792225" y="0"/>
                  <a:pt x="7462838" y="1670613"/>
                  <a:pt x="7462838" y="3731419"/>
                </a:cubicBezTo>
                <a:cubicBezTo>
                  <a:pt x="7462838" y="3828019"/>
                  <a:pt x="7459167" y="3923762"/>
                  <a:pt x="7451957" y="4018516"/>
                </a:cubicBezTo>
                <a:lnTo>
                  <a:pt x="7422046" y="4280399"/>
                </a:lnTo>
                <a:lnTo>
                  <a:pt x="40793" y="4280399"/>
                </a:lnTo>
                <a:lnTo>
                  <a:pt x="10881" y="4018516"/>
                </a:lnTo>
                <a:cubicBezTo>
                  <a:pt x="3671" y="3923762"/>
                  <a:pt x="0" y="3828019"/>
                  <a:pt x="0" y="3731419"/>
                </a:cubicBezTo>
                <a:cubicBezTo>
                  <a:pt x="0" y="1670613"/>
                  <a:pt x="1670614" y="0"/>
                  <a:pt x="373141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2F70FA-A4E2-405C-BE5D-6711912C7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742" y="754840"/>
            <a:ext cx="4001034" cy="27577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Robot Móvil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EE923E-7981-4C8A-8D24-91EC07961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742" y="3633690"/>
            <a:ext cx="4001034" cy="209932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TurtleBot3 Burger</a:t>
            </a:r>
          </a:p>
        </p:txBody>
      </p:sp>
      <p:pic>
        <p:nvPicPr>
          <p:cNvPr id="5" name="Imagen 4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C5CD5299-5FCD-4539-8DC3-CD38ACB4FD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49" r="1" b="1727"/>
          <a:stretch/>
        </p:blipFill>
        <p:spPr>
          <a:xfrm>
            <a:off x="8610600" y="10"/>
            <a:ext cx="3581400" cy="3769196"/>
          </a:xfrm>
          <a:custGeom>
            <a:avLst/>
            <a:gdLst/>
            <a:ahLst/>
            <a:cxnLst/>
            <a:rect l="l" t="t" r="r" b="b"/>
            <a:pathLst>
              <a:path w="3581400" h="3769206">
                <a:moveTo>
                  <a:pt x="366014" y="0"/>
                </a:moveTo>
                <a:lnTo>
                  <a:pt x="3581400" y="0"/>
                </a:lnTo>
                <a:lnTo>
                  <a:pt x="3581400" y="3507525"/>
                </a:lnTo>
                <a:lnTo>
                  <a:pt x="3442408" y="3574481"/>
                </a:lnTo>
                <a:cubicBezTo>
                  <a:pt x="3145957" y="3699869"/>
                  <a:pt x="2820025" y="3769206"/>
                  <a:pt x="2477898" y="3769206"/>
                </a:cubicBezTo>
                <a:cubicBezTo>
                  <a:pt x="1109392" y="3769206"/>
                  <a:pt x="0" y="2659814"/>
                  <a:pt x="0" y="1291308"/>
                </a:cubicBezTo>
                <a:cubicBezTo>
                  <a:pt x="0" y="863650"/>
                  <a:pt x="108339" y="461296"/>
                  <a:pt x="299069" y="11019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0767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22C4A57-018A-48FC-821B-AA21F07F4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3" y="3399769"/>
            <a:ext cx="10640754" cy="7758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Contenedor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Imagen 6" descr="Imagen que contiene tabla, pequeño, pastel&#10;&#10;Descripción generada automáticamente">
            <a:extLst>
              <a:ext uri="{FF2B5EF4-FFF2-40B4-BE49-F238E27FC236}">
                <a16:creationId xmlns:a16="http://schemas.microsoft.com/office/drawing/2014/main" id="{001955EA-3D14-433A-AE36-92506B91E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907" y="320231"/>
            <a:ext cx="4556734" cy="2836567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6" name="Marcador de contenido 3">
                <a:extLst>
                  <a:ext uri="{FF2B5EF4-FFF2-40B4-BE49-F238E27FC236}">
                    <a16:creationId xmlns:a16="http://schemas.microsoft.com/office/drawing/2014/main" id="{C39AD953-761E-46EE-8A90-7461EB4182FD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092911438"/>
                  </p:ext>
                </p:extLst>
              </p:nvPr>
            </p:nvGraphicFramePr>
            <p:xfrm>
              <a:off x="516669" y="3787691"/>
              <a:ext cx="3881923" cy="286597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881923" cy="2865977"/>
                    </a:xfrm>
                    <a:prstGeom prst="rect">
                      <a:avLst/>
                    </a:prstGeom>
                  </am3d:spPr>
                  <am3d:camera>
                    <am3d:pos x="0" y="0" z="733499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2" d="1000000"/>
                    <am3d:preTrans dx="0" dy="154285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646212" ay="-2564315" az="-116454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3513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6" name="Marcador de contenido 3">
                <a:extLst>
                  <a:ext uri="{FF2B5EF4-FFF2-40B4-BE49-F238E27FC236}">
                    <a16:creationId xmlns:a16="http://schemas.microsoft.com/office/drawing/2014/main" id="{C39AD953-761E-46EE-8A90-7461EB4182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6669" y="3787691"/>
                <a:ext cx="3881923" cy="28659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2" name="Marcador de contenido 3">
                <a:extLst>
                  <a:ext uri="{FF2B5EF4-FFF2-40B4-BE49-F238E27FC236}">
                    <a16:creationId xmlns:a16="http://schemas.microsoft.com/office/drawing/2014/main" id="{84046134-63C7-4759-99DE-ADA1F635BA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32841005"/>
                  </p:ext>
                </p:extLst>
              </p:nvPr>
            </p:nvGraphicFramePr>
            <p:xfrm>
              <a:off x="7581335" y="3388627"/>
              <a:ext cx="4234596" cy="332765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234596" cy="3327652"/>
                    </a:xfrm>
                    <a:prstGeom prst="rect">
                      <a:avLst/>
                    </a:prstGeom>
                  </am3d:spPr>
                  <am3d:camera>
                    <am3d:pos x="0" y="0" z="733499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2" d="1000000"/>
                    <am3d:preTrans dx="0" dy="154285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268957" ay="-2047245" az="-822817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3513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2" name="Marcador de contenido 3">
                <a:extLst>
                  <a:ext uri="{FF2B5EF4-FFF2-40B4-BE49-F238E27FC236}">
                    <a16:creationId xmlns:a16="http://schemas.microsoft.com/office/drawing/2014/main" id="{84046134-63C7-4759-99DE-ADA1F635BA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81335" y="3388627"/>
                <a:ext cx="4234596" cy="33276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5889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A042FB-5D4F-4FED-9B84-FD98CAC4E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ctr">
            <a:normAutofit/>
          </a:bodyPr>
          <a:lstStyle/>
          <a:p>
            <a:r>
              <a:rPr lang="es-MX" sz="3600"/>
              <a:t>Propuesta económica </a:t>
            </a:r>
            <a:endParaRPr lang="es-CO" sz="36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A13E6C50-52AD-4989-9526-1D2C989025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1450509"/>
              </p:ext>
            </p:extLst>
          </p:nvPr>
        </p:nvGraphicFramePr>
        <p:xfrm>
          <a:off x="5069944" y="1757131"/>
          <a:ext cx="6478589" cy="418954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38714">
                  <a:extLst>
                    <a:ext uri="{9D8B030D-6E8A-4147-A177-3AD203B41FA5}">
                      <a16:colId xmlns:a16="http://schemas.microsoft.com/office/drawing/2014/main" val="3115341117"/>
                    </a:ext>
                  </a:extLst>
                </a:gridCol>
                <a:gridCol w="2033944">
                  <a:extLst>
                    <a:ext uri="{9D8B030D-6E8A-4147-A177-3AD203B41FA5}">
                      <a16:colId xmlns:a16="http://schemas.microsoft.com/office/drawing/2014/main" val="4124263017"/>
                    </a:ext>
                  </a:extLst>
                </a:gridCol>
                <a:gridCol w="1554457">
                  <a:extLst>
                    <a:ext uri="{9D8B030D-6E8A-4147-A177-3AD203B41FA5}">
                      <a16:colId xmlns:a16="http://schemas.microsoft.com/office/drawing/2014/main" val="938342983"/>
                    </a:ext>
                  </a:extLst>
                </a:gridCol>
                <a:gridCol w="1551474">
                  <a:extLst>
                    <a:ext uri="{9D8B030D-6E8A-4147-A177-3AD203B41FA5}">
                      <a16:colId xmlns:a16="http://schemas.microsoft.com/office/drawing/2014/main" val="32166224"/>
                    </a:ext>
                  </a:extLst>
                </a:gridCol>
              </a:tblGrid>
              <a:tr h="676942">
                <a:tc>
                  <a:txBody>
                    <a:bodyPr/>
                    <a:lstStyle/>
                    <a:p>
                      <a:r>
                        <a:rPr lang="es-MX" sz="1800" dirty="0"/>
                        <a:t>Cantidad</a:t>
                      </a:r>
                      <a:endParaRPr lang="es-CO" sz="1800" dirty="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 dirty="0"/>
                        <a:t>Producto/Servicio</a:t>
                      </a:r>
                      <a:endParaRPr lang="es-CO" sz="1800" dirty="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Precio Unidad(USD)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Precio Total (USD)</a:t>
                      </a:r>
                      <a:endParaRPr lang="es-CO" sz="1800"/>
                    </a:p>
                  </a:txBody>
                  <a:tcPr marL="92472" marR="92472" marT="46235" marB="46235"/>
                </a:tc>
                <a:extLst>
                  <a:ext uri="{0D108BD9-81ED-4DB2-BD59-A6C34878D82A}">
                    <a16:rowId xmlns:a16="http://schemas.microsoft.com/office/drawing/2014/main" val="1293174249"/>
                  </a:ext>
                </a:extLst>
              </a:tr>
              <a:tr h="405095">
                <a:tc>
                  <a:txBody>
                    <a:bodyPr/>
                    <a:lstStyle/>
                    <a:p>
                      <a:r>
                        <a:rPr lang="es-MX" sz="1800"/>
                        <a:t>1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 dirty="0"/>
                        <a:t>Epson T6-602S</a:t>
                      </a:r>
                      <a:endParaRPr lang="es-CO" sz="1800" dirty="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3.000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 dirty="0"/>
                        <a:t>3.000</a:t>
                      </a:r>
                      <a:endParaRPr lang="es-CO" sz="1800" dirty="0"/>
                    </a:p>
                  </a:txBody>
                  <a:tcPr marL="92472" marR="92472" marT="46235" marB="46235"/>
                </a:tc>
                <a:extLst>
                  <a:ext uri="{0D108BD9-81ED-4DB2-BD59-A6C34878D82A}">
                    <a16:rowId xmlns:a16="http://schemas.microsoft.com/office/drawing/2014/main" val="2546904960"/>
                  </a:ext>
                </a:extLst>
              </a:tr>
              <a:tr h="405095">
                <a:tc>
                  <a:txBody>
                    <a:bodyPr/>
                    <a:lstStyle/>
                    <a:p>
                      <a:r>
                        <a:rPr lang="es-MX" sz="1800"/>
                        <a:t>1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Ned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3.290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3.290</a:t>
                      </a:r>
                      <a:endParaRPr lang="es-CO" sz="1800"/>
                    </a:p>
                  </a:txBody>
                  <a:tcPr marL="92472" marR="92472" marT="46235" marB="46235"/>
                </a:tc>
                <a:extLst>
                  <a:ext uri="{0D108BD9-81ED-4DB2-BD59-A6C34878D82A}">
                    <a16:rowId xmlns:a16="http://schemas.microsoft.com/office/drawing/2014/main" val="3317987855"/>
                  </a:ext>
                </a:extLst>
              </a:tr>
              <a:tr h="405095">
                <a:tc>
                  <a:txBody>
                    <a:bodyPr/>
                    <a:lstStyle/>
                    <a:p>
                      <a:r>
                        <a:rPr lang="es-MX" sz="1800"/>
                        <a:t>1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Turtlebot3 Burger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580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580</a:t>
                      </a:r>
                      <a:endParaRPr lang="es-CO" sz="1800"/>
                    </a:p>
                  </a:txBody>
                  <a:tcPr marL="92472" marR="92472" marT="46235" marB="46235"/>
                </a:tc>
                <a:extLst>
                  <a:ext uri="{0D108BD9-81ED-4DB2-BD59-A6C34878D82A}">
                    <a16:rowId xmlns:a16="http://schemas.microsoft.com/office/drawing/2014/main" val="2951490808"/>
                  </a:ext>
                </a:extLst>
              </a:tr>
              <a:tr h="405095">
                <a:tc>
                  <a:txBody>
                    <a:bodyPr/>
                    <a:lstStyle/>
                    <a:p>
                      <a:r>
                        <a:rPr lang="es-MX" sz="1800"/>
                        <a:t>1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Contenedor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10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10</a:t>
                      </a:r>
                      <a:endParaRPr lang="es-CO" sz="1800"/>
                    </a:p>
                  </a:txBody>
                  <a:tcPr marL="92472" marR="92472" marT="46235" marB="46235"/>
                </a:tc>
                <a:extLst>
                  <a:ext uri="{0D108BD9-81ED-4DB2-BD59-A6C34878D82A}">
                    <a16:rowId xmlns:a16="http://schemas.microsoft.com/office/drawing/2014/main" val="3396166418"/>
                  </a:ext>
                </a:extLst>
              </a:tr>
              <a:tr h="405095">
                <a:tc>
                  <a:txBody>
                    <a:bodyPr/>
                    <a:lstStyle/>
                    <a:p>
                      <a:r>
                        <a:rPr lang="es-MX" sz="1800"/>
                        <a:t>1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Gripper Scara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375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375</a:t>
                      </a:r>
                      <a:endParaRPr lang="es-CO" sz="1800"/>
                    </a:p>
                  </a:txBody>
                  <a:tcPr marL="92472" marR="92472" marT="46235" marB="46235"/>
                </a:tc>
                <a:extLst>
                  <a:ext uri="{0D108BD9-81ED-4DB2-BD59-A6C34878D82A}">
                    <a16:rowId xmlns:a16="http://schemas.microsoft.com/office/drawing/2014/main" val="1035705244"/>
                  </a:ext>
                </a:extLst>
              </a:tr>
              <a:tr h="676942">
                <a:tc>
                  <a:txBody>
                    <a:bodyPr/>
                    <a:lstStyle/>
                    <a:p>
                      <a:r>
                        <a:rPr lang="es-MX" sz="1800"/>
                        <a:t>3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Honorarios mensuales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2.000</a:t>
                      </a:r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6.000</a:t>
                      </a:r>
                      <a:endParaRPr lang="es-CO" sz="1800"/>
                    </a:p>
                  </a:txBody>
                  <a:tcPr marL="92472" marR="92472" marT="46235" marB="46235"/>
                </a:tc>
                <a:extLst>
                  <a:ext uri="{0D108BD9-81ED-4DB2-BD59-A6C34878D82A}">
                    <a16:rowId xmlns:a16="http://schemas.microsoft.com/office/drawing/2014/main" val="3631293793"/>
                  </a:ext>
                </a:extLst>
              </a:tr>
              <a:tr h="405095">
                <a:tc>
                  <a:txBody>
                    <a:bodyPr/>
                    <a:lstStyle/>
                    <a:p>
                      <a:r>
                        <a:rPr lang="es-MX" sz="1800" dirty="0"/>
                        <a:t>TOTAL</a:t>
                      </a:r>
                      <a:endParaRPr lang="es-CO" sz="1800" dirty="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 dirty="0"/>
                        <a:t>13.255</a:t>
                      </a:r>
                      <a:endParaRPr lang="es-CO" sz="1800" dirty="0"/>
                    </a:p>
                  </a:txBody>
                  <a:tcPr marL="92472" marR="92472" marT="46235" marB="46235"/>
                </a:tc>
                <a:extLst>
                  <a:ext uri="{0D108BD9-81ED-4DB2-BD59-A6C34878D82A}">
                    <a16:rowId xmlns:a16="http://schemas.microsoft.com/office/drawing/2014/main" val="216409159"/>
                  </a:ext>
                </a:extLst>
              </a:tr>
              <a:tr h="405095">
                <a:tc>
                  <a:txBody>
                    <a:bodyPr/>
                    <a:lstStyle/>
                    <a:p>
                      <a:r>
                        <a:rPr lang="es-MX" sz="1800" dirty="0"/>
                        <a:t>TOTAL (COP)</a:t>
                      </a:r>
                      <a:endParaRPr lang="es-CO" sz="1800" dirty="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endParaRPr lang="es-CO" sz="1800"/>
                    </a:p>
                  </a:txBody>
                  <a:tcPr marL="92472" marR="92472" marT="46235" marB="46235"/>
                </a:tc>
                <a:tc>
                  <a:txBody>
                    <a:bodyPr/>
                    <a:lstStyle/>
                    <a:p>
                      <a:r>
                        <a:rPr lang="es-MX" sz="1800" dirty="0"/>
                        <a:t>52’523.000</a:t>
                      </a:r>
                      <a:endParaRPr lang="es-CO" sz="1800" dirty="0"/>
                    </a:p>
                  </a:txBody>
                  <a:tcPr marL="92472" marR="92472" marT="46235" marB="46235"/>
                </a:tc>
                <a:extLst>
                  <a:ext uri="{0D108BD9-81ED-4DB2-BD59-A6C34878D82A}">
                    <a16:rowId xmlns:a16="http://schemas.microsoft.com/office/drawing/2014/main" val="26971364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4677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4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9" name="Imagen 8" descr="Imagen que contiene pasto, exterior, juguete, pequeño&#10;&#10;Descripción generada automáticamente">
            <a:extLst>
              <a:ext uri="{FF2B5EF4-FFF2-40B4-BE49-F238E27FC236}">
                <a16:creationId xmlns:a16="http://schemas.microsoft.com/office/drawing/2014/main" id="{3C5EF523-72C5-4574-A6E1-7B3A7D44B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39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F00DD2-ABF8-44C3-A3C4-6FF345D9D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122363"/>
            <a:ext cx="9795637" cy="22207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Escenario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B16DE0-19BC-456E-B158-767ACADBD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3514853"/>
            <a:ext cx="9795637" cy="20570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Piscina</a:t>
            </a:r>
          </a:p>
        </p:txBody>
      </p:sp>
    </p:spTree>
    <p:extLst>
      <p:ext uri="{BB962C8B-B14F-4D97-AF65-F5344CB8AC3E}">
        <p14:creationId xmlns:p14="http://schemas.microsoft.com/office/powerpoint/2010/main" val="2119763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D7F64A8-D625-4F61-A290-B499BB62A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655B1A-D512-49F6-BA32-9BA21D6CB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63" y="1671569"/>
            <a:ext cx="5801917" cy="2228760"/>
          </a:xfrm>
        </p:spPr>
        <p:txBody>
          <a:bodyPr anchor="b">
            <a:normAutofit/>
          </a:bodyPr>
          <a:lstStyle/>
          <a:p>
            <a:r>
              <a:rPr lang="es-MX" sz="4000"/>
              <a:t>Obstáculos</a:t>
            </a:r>
            <a:endParaRPr lang="es-CO" sz="4000"/>
          </a:p>
        </p:txBody>
      </p:sp>
      <p:pic>
        <p:nvPicPr>
          <p:cNvPr id="7" name="Graphic 6" descr="Beach umbrella">
            <a:extLst>
              <a:ext uri="{FF2B5EF4-FFF2-40B4-BE49-F238E27FC236}">
                <a16:creationId xmlns:a16="http://schemas.microsoft.com/office/drawing/2014/main" id="{3615E988-E5B4-4015-A387-793D938DC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2550EA-1974-4D33-B541-AF3F7765A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7364" y="4072044"/>
            <a:ext cx="5801917" cy="2057045"/>
          </a:xfrm>
        </p:spPr>
        <p:txBody>
          <a:bodyPr>
            <a:normAutofit/>
          </a:bodyPr>
          <a:lstStyle/>
          <a:p>
            <a:r>
              <a:rPr lang="es-MX" sz="2000"/>
              <a:t>Sombrilla</a:t>
            </a:r>
          </a:p>
          <a:p>
            <a:endParaRPr lang="es-CO" sz="2000"/>
          </a:p>
        </p:txBody>
      </p:sp>
      <p:pic>
        <p:nvPicPr>
          <p:cNvPr id="9" name="Graphic 8" descr="Beach umbrella">
            <a:extLst>
              <a:ext uri="{FF2B5EF4-FFF2-40B4-BE49-F238E27FC236}">
                <a16:creationId xmlns:a16="http://schemas.microsoft.com/office/drawing/2014/main" id="{555E3C8A-ECC3-48AD-9FDB-20BC049BC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arcador de contenido 3">
                <a:extLst>
                  <a:ext uri="{FF2B5EF4-FFF2-40B4-BE49-F238E27FC236}">
                    <a16:creationId xmlns:a16="http://schemas.microsoft.com/office/drawing/2014/main" id="{2D5322C5-503F-4118-912B-F7359719B18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13363481"/>
                  </p:ext>
                </p:extLst>
              </p:nvPr>
            </p:nvGraphicFramePr>
            <p:xfrm>
              <a:off x="6534154" y="188777"/>
              <a:ext cx="4533726" cy="306693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533726" cy="3066931"/>
                    </a:xfrm>
                    <a:prstGeom prst="rect">
                      <a:avLst/>
                    </a:prstGeom>
                  </am3d:spPr>
                  <am3d:camera>
                    <am3d:pos x="0" y="0" z="745629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36" d="1000000"/>
                    <am3d:preTrans dx="7963951" dy="-232727" dz="-27817975"/>
                    <am3d:scale>
                      <am3d:sx n="1000000" d="1000000"/>
                      <am3d:sy n="1000000" d="1000000"/>
                      <am3d:sz n="1000000" d="1000000"/>
                    </am3d:scale>
                    <am3d:rot ax="1112533" ay="800611" az="26557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244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arcador de contenido 3">
                <a:extLst>
                  <a:ext uri="{FF2B5EF4-FFF2-40B4-BE49-F238E27FC236}">
                    <a16:creationId xmlns:a16="http://schemas.microsoft.com/office/drawing/2014/main" id="{2D5322C5-503F-4118-912B-F7359719B1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34154" y="188777"/>
                <a:ext cx="4533726" cy="30669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Marcador de contenido 3">
                <a:extLst>
                  <a:ext uri="{FF2B5EF4-FFF2-40B4-BE49-F238E27FC236}">
                    <a16:creationId xmlns:a16="http://schemas.microsoft.com/office/drawing/2014/main" id="{30A6E018-CD22-44E3-9739-CAF2D7A047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5136719"/>
                  </p:ext>
                </p:extLst>
              </p:nvPr>
            </p:nvGraphicFramePr>
            <p:xfrm>
              <a:off x="6610355" y="3562616"/>
              <a:ext cx="4552770" cy="310502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552770" cy="3105027"/>
                    </a:xfrm>
                    <a:prstGeom prst="rect">
                      <a:avLst/>
                    </a:prstGeom>
                  </am3d:spPr>
                  <am3d:camera>
                    <am3d:pos x="0" y="0" z="745629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36" d="1000000"/>
                    <am3d:preTrans dx="7963951" dy="-232727" dz="-27817975"/>
                    <am3d:scale>
                      <am3d:sx n="1000000" d="1000000"/>
                      <am3d:sy n="1000000" d="1000000"/>
                      <am3d:sz n="1000000" d="1000000"/>
                    </am3d:scale>
                    <am3d:rot ax="10421985" ay="3272511" az="1049166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712441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Marcador de contenido 3">
                <a:extLst>
                  <a:ext uri="{FF2B5EF4-FFF2-40B4-BE49-F238E27FC236}">
                    <a16:creationId xmlns:a16="http://schemas.microsoft.com/office/drawing/2014/main" id="{30A6E018-CD22-44E3-9739-CAF2D7A047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10355" y="3562616"/>
                <a:ext cx="4552770" cy="310502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6993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5CC9BF-E197-48FE-936A-BA29E3891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s-MX" sz="2000"/>
              <a:t>Silla de piscina</a:t>
            </a:r>
            <a:endParaRPr lang="es-CO" sz="2000"/>
          </a:p>
        </p:txBody>
      </p:sp>
      <p:sp>
        <p:nvSpPr>
          <p:cNvPr id="38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5" name="Modelo 3D 34">
                <a:extLst>
                  <a:ext uri="{FF2B5EF4-FFF2-40B4-BE49-F238E27FC236}">
                    <a16:creationId xmlns:a16="http://schemas.microsoft.com/office/drawing/2014/main" id="{7C78C941-8BD1-44F5-9BF3-316688CA69B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30814928"/>
                  </p:ext>
                </p:extLst>
              </p:nvPr>
            </p:nvGraphicFramePr>
            <p:xfrm>
              <a:off x="1114851" y="2386753"/>
              <a:ext cx="4828231" cy="376164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828231" cy="3761640"/>
                    </a:xfrm>
                    <a:prstGeom prst="rect">
                      <a:avLst/>
                    </a:prstGeom>
                  </am3d:spPr>
                  <am3d:camera>
                    <am3d:pos x="0" y="0" z="521460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18" d="1000000"/>
                    <am3d:preTrans dx="0" dy="38624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571228" ay="-2525476" az="-191260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5" name="Modelo 3D 34">
                <a:extLst>
                  <a:ext uri="{FF2B5EF4-FFF2-40B4-BE49-F238E27FC236}">
                    <a16:creationId xmlns:a16="http://schemas.microsoft.com/office/drawing/2014/main" id="{7C78C941-8BD1-44F5-9BF3-316688CA69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851" y="2386753"/>
                <a:ext cx="4828231" cy="37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7" name="Modelo 3D 36">
                <a:extLst>
                  <a:ext uri="{FF2B5EF4-FFF2-40B4-BE49-F238E27FC236}">
                    <a16:creationId xmlns:a16="http://schemas.microsoft.com/office/drawing/2014/main" id="{FCA615D3-555F-4F84-97BB-B1CB44F802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04321678"/>
                  </p:ext>
                </p:extLst>
              </p:nvPr>
            </p:nvGraphicFramePr>
            <p:xfrm>
              <a:off x="6248920" y="410702"/>
              <a:ext cx="4637767" cy="395210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637767" cy="3952102"/>
                    </a:xfrm>
                    <a:prstGeom prst="rect">
                      <a:avLst/>
                    </a:prstGeom>
                  </am3d:spPr>
                  <am3d:camera>
                    <am3d:pos x="0" y="0" z="521460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18" d="1000000"/>
                    <am3d:preTrans dx="0" dy="38624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927572" ay="2706661" az="851558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7" name="Modelo 3D 36">
                <a:extLst>
                  <a:ext uri="{FF2B5EF4-FFF2-40B4-BE49-F238E27FC236}">
                    <a16:creationId xmlns:a16="http://schemas.microsoft.com/office/drawing/2014/main" id="{FCA615D3-555F-4F84-97BB-B1CB44F802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48920" y="410702"/>
                <a:ext cx="4637767" cy="395210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4475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5D7F64A8-D625-4F61-A290-B499BB62A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Picnic Table">
            <a:extLst>
              <a:ext uri="{FF2B5EF4-FFF2-40B4-BE49-F238E27FC236}">
                <a16:creationId xmlns:a16="http://schemas.microsoft.com/office/drawing/2014/main" id="{279C24D6-46AD-4136-BAB2-1298D5F64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0B689E-E991-4587-8F87-3126113A4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7364" y="4072044"/>
            <a:ext cx="5801917" cy="2057045"/>
          </a:xfrm>
        </p:spPr>
        <p:txBody>
          <a:bodyPr>
            <a:normAutofit/>
          </a:bodyPr>
          <a:lstStyle/>
          <a:p>
            <a:r>
              <a:rPr lang="es-MX" sz="2000"/>
              <a:t>Mesa de piscina</a:t>
            </a:r>
            <a:endParaRPr lang="es-CO" sz="2000"/>
          </a:p>
        </p:txBody>
      </p:sp>
      <p:pic>
        <p:nvPicPr>
          <p:cNvPr id="9" name="Graphic 8" descr="Picnic Table">
            <a:extLst>
              <a:ext uri="{FF2B5EF4-FFF2-40B4-BE49-F238E27FC236}">
                <a16:creationId xmlns:a16="http://schemas.microsoft.com/office/drawing/2014/main" id="{101AD7DC-7903-47A3-AAFC-FE96C34A4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Modelo 3D 16">
                <a:extLst>
                  <a:ext uri="{FF2B5EF4-FFF2-40B4-BE49-F238E27FC236}">
                    <a16:creationId xmlns:a16="http://schemas.microsoft.com/office/drawing/2014/main" id="{B92A3D1A-8284-4ACA-9A73-4DCA7DE970B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68478917"/>
                  </p:ext>
                </p:extLst>
              </p:nvPr>
            </p:nvGraphicFramePr>
            <p:xfrm>
              <a:off x="5501817" y="451709"/>
              <a:ext cx="3531805" cy="336973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531805" cy="3369734"/>
                    </a:xfrm>
                    <a:prstGeom prst="rect">
                      <a:avLst/>
                    </a:prstGeom>
                  </am3d:spPr>
                  <am3d:camera>
                    <am3d:pos x="0" y="0" z="625258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" d="1000000"/>
                    <am3d:preTrans dx="-11463151" dy="-156766" dz="-9647980"/>
                    <am3d:scale>
                      <am3d:sx n="1000000" d="1000000"/>
                      <am3d:sy n="1000000" d="1000000"/>
                      <am3d:sz n="1000000" d="1000000"/>
                    </am3d:scale>
                    <am3d:rot ax="2249999" ay="2178903" az="1466305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8424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Modelo 3D 16">
                <a:extLst>
                  <a:ext uri="{FF2B5EF4-FFF2-40B4-BE49-F238E27FC236}">
                    <a16:creationId xmlns:a16="http://schemas.microsoft.com/office/drawing/2014/main" id="{B92A3D1A-8284-4ACA-9A73-4DCA7DE970B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01817" y="451709"/>
                <a:ext cx="3531805" cy="3369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Modelo 3D 18">
                <a:extLst>
                  <a:ext uri="{FF2B5EF4-FFF2-40B4-BE49-F238E27FC236}">
                    <a16:creationId xmlns:a16="http://schemas.microsoft.com/office/drawing/2014/main" id="{6063C9AD-5E6E-491C-87A0-CEFB4626DB8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42582950"/>
                  </p:ext>
                </p:extLst>
              </p:nvPr>
            </p:nvGraphicFramePr>
            <p:xfrm>
              <a:off x="7627357" y="3429000"/>
              <a:ext cx="3928261" cy="371680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928261" cy="3716802"/>
                    </a:xfrm>
                    <a:prstGeom prst="rect">
                      <a:avLst/>
                    </a:prstGeom>
                  </am3d:spPr>
                  <am3d:camera>
                    <am3d:pos x="0" y="0" z="625258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" d="1000000"/>
                    <am3d:preTrans dx="-11463151" dy="-156766" dz="-9647980"/>
                    <am3d:scale>
                      <am3d:sx n="1000000" d="1000000"/>
                      <am3d:sy n="1000000" d="1000000"/>
                      <am3d:sz n="1000000" d="1000000"/>
                    </am3d:scale>
                    <am3d:rot ax="-1176334" ay="-2616134" az="82807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6277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Modelo 3D 18">
                <a:extLst>
                  <a:ext uri="{FF2B5EF4-FFF2-40B4-BE49-F238E27FC236}">
                    <a16:creationId xmlns:a16="http://schemas.microsoft.com/office/drawing/2014/main" id="{6063C9AD-5E6E-491C-87A0-CEFB4626DB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27357" y="3429000"/>
                <a:ext cx="3928261" cy="371680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7022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C83630B-B3A2-4ED4-8188-760FB3328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t">
            <a:normAutofit/>
          </a:bodyPr>
          <a:lstStyle/>
          <a:p>
            <a:r>
              <a:rPr lang="es-MX" sz="3600"/>
              <a:t>Manipuladores</a:t>
            </a:r>
            <a:endParaRPr lang="es-CO" sz="36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089C976-8006-40D7-8ECF-3A5718052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020" y="1698170"/>
            <a:ext cx="6478513" cy="4516361"/>
          </a:xfrm>
        </p:spPr>
        <p:txBody>
          <a:bodyPr>
            <a:normAutofit/>
          </a:bodyPr>
          <a:lstStyle/>
          <a:p>
            <a:r>
              <a:rPr lang="es-MX" sz="2000"/>
              <a:t>Scara EPSON t6-602s</a:t>
            </a:r>
            <a:endParaRPr lang="es-CO" sz="200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Modelo 3D 14">
                <a:extLst>
                  <a:ext uri="{FF2B5EF4-FFF2-40B4-BE49-F238E27FC236}">
                    <a16:creationId xmlns:a16="http://schemas.microsoft.com/office/drawing/2014/main" id="{518BA615-F767-43F7-A369-9399B21CD5E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72692731"/>
                  </p:ext>
                </p:extLst>
              </p:nvPr>
            </p:nvGraphicFramePr>
            <p:xfrm>
              <a:off x="1713101" y="2793420"/>
              <a:ext cx="3361666" cy="324738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61666" cy="3247389"/>
                    </a:xfrm>
                    <a:prstGeom prst="rect">
                      <a:avLst/>
                    </a:prstGeom>
                  </am3d:spPr>
                  <am3d:camera>
                    <am3d:pos x="0" y="0" z="634160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09" d="1000000"/>
                    <am3d:preTrans dx="-2244410" dy="-14747967" dz="11579323"/>
                    <am3d:scale>
                      <am3d:sx n="1000000" d="1000000"/>
                      <am3d:sy n="1000000" d="1000000"/>
                      <am3d:sz n="1000000" d="1000000"/>
                    </am3d:scale>
                    <am3d:rot ax="-10318905" ay="2720649" az="-1045664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Modelo 3D 14">
                <a:extLst>
                  <a:ext uri="{FF2B5EF4-FFF2-40B4-BE49-F238E27FC236}">
                    <a16:creationId xmlns:a16="http://schemas.microsoft.com/office/drawing/2014/main" id="{518BA615-F767-43F7-A369-9399B21CD5E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3101" y="2793420"/>
                <a:ext cx="3361666" cy="32473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Modelo 3D 16">
                <a:extLst>
                  <a:ext uri="{FF2B5EF4-FFF2-40B4-BE49-F238E27FC236}">
                    <a16:creationId xmlns:a16="http://schemas.microsoft.com/office/drawing/2014/main" id="{7586FCC5-0DF2-410B-A533-E345ED0B888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01608424"/>
                  </p:ext>
                </p:extLst>
              </p:nvPr>
            </p:nvGraphicFramePr>
            <p:xfrm>
              <a:off x="6720409" y="2783897"/>
              <a:ext cx="3799730" cy="32664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99730" cy="3266435"/>
                    </a:xfrm>
                    <a:prstGeom prst="rect">
                      <a:avLst/>
                    </a:prstGeom>
                  </am3d:spPr>
                  <am3d:camera>
                    <am3d:pos x="0" y="0" z="634160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09" d="1000000"/>
                    <am3d:preTrans dx="-2244410" dy="-14747967" dz="11579323"/>
                    <am3d:scale>
                      <am3d:sx n="1000000" d="1000000"/>
                      <am3d:sy n="1000000" d="1000000"/>
                      <am3d:sz n="1000000" d="1000000"/>
                    </am3d:scale>
                    <am3d:rot ax="-9783365" ay="-2962364" az="1001886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Modelo 3D 16">
                <a:extLst>
                  <a:ext uri="{FF2B5EF4-FFF2-40B4-BE49-F238E27FC236}">
                    <a16:creationId xmlns:a16="http://schemas.microsoft.com/office/drawing/2014/main" id="{7586FCC5-0DF2-410B-A533-E345ED0B888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20409" y="2783897"/>
                <a:ext cx="3799730" cy="32664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037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F69F0B-51C8-4634-8288-CF2564604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>
            <a:normAutofit/>
          </a:bodyPr>
          <a:lstStyle/>
          <a:p>
            <a:r>
              <a:rPr lang="es-MX" dirty="0"/>
              <a:t>Ned by Niryo</a:t>
            </a:r>
            <a:endParaRPr lang="es-CO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Niryo NED: open source robot for education and research">
            <a:extLst>
              <a:ext uri="{FF2B5EF4-FFF2-40B4-BE49-F238E27FC236}">
                <a16:creationId xmlns:a16="http://schemas.microsoft.com/office/drawing/2014/main" id="{79D3874D-D437-4619-A08B-0728BAD837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5" r="10196" b="2"/>
          <a:stretch/>
        </p:blipFill>
        <p:spPr bwMode="auto"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Arc 76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8" name="Picture 4" descr="Niryo One has been officially launched - Niryo">
            <a:extLst>
              <a:ext uri="{FF2B5EF4-FFF2-40B4-BE49-F238E27FC236}">
                <a16:creationId xmlns:a16="http://schemas.microsoft.com/office/drawing/2014/main" id="{FB8DF93D-1B05-4B5E-8BA1-03B0B24ECE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0" r="21042" b="-2"/>
          <a:stretch/>
        </p:blipFill>
        <p:spPr bwMode="auto"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9021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313056-2C57-4AD5-B543-8100360C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t">
            <a:normAutofit/>
          </a:bodyPr>
          <a:lstStyle/>
          <a:p>
            <a:r>
              <a:rPr lang="es-MX" sz="3600"/>
              <a:t>Grippers</a:t>
            </a:r>
            <a:endParaRPr lang="es-CO" sz="36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825747-D038-481F-83FF-D94890401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020" y="1698170"/>
            <a:ext cx="6478513" cy="4516361"/>
          </a:xfrm>
        </p:spPr>
        <p:txBody>
          <a:bodyPr>
            <a:normAutofit/>
          </a:bodyPr>
          <a:lstStyle/>
          <a:p>
            <a:r>
              <a:rPr lang="es-MX" sz="2000"/>
              <a:t>Gripper para el Scara EPSON t6-602s</a:t>
            </a:r>
            <a:endParaRPr lang="es-CO" sz="200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Modelo 3D 12">
                <a:extLst>
                  <a:ext uri="{FF2B5EF4-FFF2-40B4-BE49-F238E27FC236}">
                    <a16:creationId xmlns:a16="http://schemas.microsoft.com/office/drawing/2014/main" id="{6C2E82A8-0ABC-4020-B5AD-77ED50570D7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6444510"/>
                  </p:ext>
                </p:extLst>
              </p:nvPr>
            </p:nvGraphicFramePr>
            <p:xfrm>
              <a:off x="7791395" y="1899358"/>
              <a:ext cx="3131788" cy="42360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31788" cy="4236004"/>
                    </a:xfrm>
                    <a:prstGeom prst="rect">
                      <a:avLst/>
                    </a:prstGeom>
                  </am3d:spPr>
                  <am3d:camera>
                    <am3d:pos x="0" y="0" z="597665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086" d="1000000"/>
                    <am3d:preTrans dx="-9977826" dy="1400886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3785713" ay="3043046" az="-34051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4522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Modelo 3D 12">
                <a:extLst>
                  <a:ext uri="{FF2B5EF4-FFF2-40B4-BE49-F238E27FC236}">
                    <a16:creationId xmlns:a16="http://schemas.microsoft.com/office/drawing/2014/main" id="{6C2E82A8-0ABC-4020-B5AD-77ED50570D7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91395" y="1899358"/>
                <a:ext cx="3131788" cy="4236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Modelo 3D 14">
                <a:extLst>
                  <a:ext uri="{FF2B5EF4-FFF2-40B4-BE49-F238E27FC236}">
                    <a16:creationId xmlns:a16="http://schemas.microsoft.com/office/drawing/2014/main" id="{C38A6FC0-FF56-446C-AAF8-9399D322AF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11698729"/>
                  </p:ext>
                </p:extLst>
              </p:nvPr>
            </p:nvGraphicFramePr>
            <p:xfrm>
              <a:off x="2036003" y="2650548"/>
              <a:ext cx="3169864" cy="383620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69864" cy="3836202"/>
                    </a:xfrm>
                    <a:prstGeom prst="rect">
                      <a:avLst/>
                    </a:prstGeom>
                  </am3d:spPr>
                  <am3d:camera>
                    <am3d:pos x="0" y="0" z="597665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086" d="1000000"/>
                    <am3d:preTrans dx="-9977826" dy="1400886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797446" ay="674099" az="1001453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8452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Modelo 3D 14">
                <a:extLst>
                  <a:ext uri="{FF2B5EF4-FFF2-40B4-BE49-F238E27FC236}">
                    <a16:creationId xmlns:a16="http://schemas.microsoft.com/office/drawing/2014/main" id="{C38A6FC0-FF56-446C-AAF8-9399D322AF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36003" y="2650548"/>
                <a:ext cx="3169864" cy="383620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5181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52B1A3-2EF0-40DC-82D3-F2B6DC3F8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020" y="1698170"/>
            <a:ext cx="6478513" cy="4516361"/>
          </a:xfrm>
        </p:spPr>
        <p:txBody>
          <a:bodyPr>
            <a:normAutofit/>
          </a:bodyPr>
          <a:lstStyle/>
          <a:p>
            <a:r>
              <a:rPr lang="es-MX" sz="2000"/>
              <a:t>Gripper para el Ned by Niryo </a:t>
            </a:r>
            <a:endParaRPr lang="es-CO" sz="200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Modelo 3D 16">
                <a:extLst>
                  <a:ext uri="{FF2B5EF4-FFF2-40B4-BE49-F238E27FC236}">
                    <a16:creationId xmlns:a16="http://schemas.microsoft.com/office/drawing/2014/main" id="{A3649A98-BDBC-41A6-842D-2A4067BFC79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40987834"/>
                  </p:ext>
                </p:extLst>
              </p:nvPr>
            </p:nvGraphicFramePr>
            <p:xfrm>
              <a:off x="1272440" y="2959506"/>
              <a:ext cx="4447301" cy="28128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447301" cy="2812898"/>
                    </a:xfrm>
                    <a:prstGeom prst="rect">
                      <a:avLst/>
                    </a:prstGeom>
                  </am3d:spPr>
                  <am3d:camera>
                    <am3d:pos x="0" y="0" z="56418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40" d="1000000"/>
                    <am3d:preTrans dx="-10588950" dy="-8122476" dz="-6491973"/>
                    <am3d:scale>
                      <am3d:sx n="1000000" d="1000000"/>
                      <am3d:sy n="1000000" d="1000000"/>
                      <am3d:sz n="1000000" d="1000000"/>
                    </am3d:scale>
                    <am3d:rot ax="2963150" ay="-4855617" az="-294172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Modelo 3D 16">
                <a:extLst>
                  <a:ext uri="{FF2B5EF4-FFF2-40B4-BE49-F238E27FC236}">
                    <a16:creationId xmlns:a16="http://schemas.microsoft.com/office/drawing/2014/main" id="{A3649A98-BDBC-41A6-842D-2A4067BFC7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2440" y="2959506"/>
                <a:ext cx="4447301" cy="2812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Modelo 3D 18">
                <a:extLst>
                  <a:ext uri="{FF2B5EF4-FFF2-40B4-BE49-F238E27FC236}">
                    <a16:creationId xmlns:a16="http://schemas.microsoft.com/office/drawing/2014/main" id="{8CE44BA0-D6EC-41EF-906C-FD24DE1749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29297387"/>
                  </p:ext>
                </p:extLst>
              </p:nvPr>
            </p:nvGraphicFramePr>
            <p:xfrm>
              <a:off x="6707184" y="2338951"/>
              <a:ext cx="4352069" cy="29997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52069" cy="2999786"/>
                    </a:xfrm>
                    <a:prstGeom prst="rect">
                      <a:avLst/>
                    </a:prstGeom>
                  </am3d:spPr>
                  <am3d:camera>
                    <am3d:pos x="0" y="0" z="56418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40" d="1000000"/>
                    <am3d:preTrans dx="-10588950" dy="-8122476" dz="-6491973"/>
                    <am3d:scale>
                      <am3d:sx n="1000000" d="1000000"/>
                      <am3d:sy n="1000000" d="1000000"/>
                      <am3d:sz n="1000000" d="1000000"/>
                    </am3d:scale>
                    <am3d:rot ax="-2451480" ay="-2812773" az="-886408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Modelo 3D 18">
                <a:extLst>
                  <a:ext uri="{FF2B5EF4-FFF2-40B4-BE49-F238E27FC236}">
                    <a16:creationId xmlns:a16="http://schemas.microsoft.com/office/drawing/2014/main" id="{8CE44BA0-D6EC-41EF-906C-FD24DE1749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07184" y="2338951"/>
                <a:ext cx="4352069" cy="29997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47832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95</Words>
  <Application>Microsoft Office PowerPoint</Application>
  <PresentationFormat>Panorámica</PresentationFormat>
  <Paragraphs>52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de Office</vt:lpstr>
      <vt:lpstr>Propuesta de Proyecto</vt:lpstr>
      <vt:lpstr>Escenario</vt:lpstr>
      <vt:lpstr>Obstáculos</vt:lpstr>
      <vt:lpstr>Presentación de PowerPoint</vt:lpstr>
      <vt:lpstr>Presentación de PowerPoint</vt:lpstr>
      <vt:lpstr>Manipuladores</vt:lpstr>
      <vt:lpstr>Presentación de PowerPoint</vt:lpstr>
      <vt:lpstr>Grippers</vt:lpstr>
      <vt:lpstr>Presentación de PowerPoint</vt:lpstr>
      <vt:lpstr>Robot Móvil</vt:lpstr>
      <vt:lpstr>Contenedor</vt:lpstr>
      <vt:lpstr>Propuesta económica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Propuesta de Proyecto</dc:title>
  <dc:creator>David  Prado</dc:creator>
  <cp:lastModifiedBy>David  Prado</cp:lastModifiedBy>
  <cp:revision>3</cp:revision>
  <dcterms:created xsi:type="dcterms:W3CDTF">2021-08-10T21:18:09Z</dcterms:created>
  <dcterms:modified xsi:type="dcterms:W3CDTF">2021-08-11T15:25:28Z</dcterms:modified>
</cp:coreProperties>
</file>

<file path=docProps/thumbnail.jpeg>
</file>